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Relationship Id="rId4" Type="http://schemas.openxmlformats.org/officeDocument/2006/relationships/image" Target="../media/image03.png"/><Relationship Id="rId5" Type="http://schemas.openxmlformats.org/officeDocument/2006/relationships/image" Target="../media/image05.png"/><Relationship Id="rId6" Type="http://schemas.openxmlformats.org/officeDocument/2006/relationships/image" Target="../media/image0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499" y="831125"/>
            <a:ext cx="6457075" cy="43792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55" name="Shape 55"/>
          <p:cNvSpPr txBox="1"/>
          <p:nvPr/>
        </p:nvSpPr>
        <p:spPr>
          <a:xfrm>
            <a:off x="133825" y="82700"/>
            <a:ext cx="88485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000"/>
              <a:t>iGov.org.ua – портал государственных услуг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0" y="2572100"/>
            <a:ext cx="9144000" cy="139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000">
                <a:solidFill>
                  <a:srgbClr val="000000"/>
                </a:solidFill>
              </a:rPr>
              <a:t>Челночная дипломатия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1875" y="1305465"/>
            <a:ext cx="1466849" cy="122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0" y="2267300"/>
            <a:ext cx="9144000" cy="139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000">
                <a:solidFill>
                  <a:srgbClr val="000000"/>
                </a:solidFill>
              </a:rPr>
              <a:t>Привлекайте волонтеров! Декомпозируйте задачи на мельчайшие элементы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5004" y="935224"/>
            <a:ext cx="2128300" cy="150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0" y="2876900"/>
            <a:ext cx="9144000" cy="139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000">
                <a:solidFill>
                  <a:srgbClr val="000000"/>
                </a:solidFill>
              </a:rPr>
              <a:t>Смотрите на законы широко :)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1349" y="1187500"/>
            <a:ext cx="1852950" cy="161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0" y="2876900"/>
            <a:ext cx="9144000" cy="139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000">
                <a:solidFill>
                  <a:srgbClr val="4A86E8"/>
                </a:solidFill>
              </a:rPr>
              <a:t>Спасибо!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3825" y="1350800"/>
            <a:ext cx="1283300" cy="12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ТОП-услуги, которые уже запущены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6019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1950" lvl="0" marL="457200" rtl="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en" sz="2100">
                <a:solidFill>
                  <a:srgbClr val="000000"/>
                </a:solidFill>
              </a:rPr>
              <a:t>Запит у єдину базу транспортних засобів</a:t>
            </a:r>
          </a:p>
          <a:p>
            <a:pPr indent="-361950" lvl="0" marL="457200" rtl="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en" sz="2100">
                <a:solidFill>
                  <a:srgbClr val="000000"/>
                </a:solidFill>
              </a:rPr>
              <a:t>Оформлення субсидії</a:t>
            </a:r>
          </a:p>
          <a:p>
            <a:pPr indent="-361950" lvl="0" marL="457200" rtl="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en" sz="2100">
                <a:solidFill>
                  <a:srgbClr val="000000"/>
                </a:solidFill>
              </a:rPr>
              <a:t>Оформлення допомоги по догляду за дитиною</a:t>
            </a:r>
          </a:p>
          <a:p>
            <a:pPr indent="-361950" lvl="0" marL="457200" rtl="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en" sz="2100">
                <a:solidFill>
                  <a:srgbClr val="000000"/>
                </a:solidFill>
              </a:rPr>
              <a:t>Оформлення паспорту</a:t>
            </a:r>
          </a:p>
          <a:p>
            <a:pPr indent="-361950" lvl="0" marL="457200" rtl="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en" sz="2100">
                <a:solidFill>
                  <a:srgbClr val="000000"/>
                </a:solidFill>
              </a:rPr>
              <a:t>Оформлення загранпаспорту</a:t>
            </a:r>
          </a:p>
          <a:p>
            <a:pPr indent="-361950" lvl="0" marL="457200" rtl="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en" sz="2100">
                <a:solidFill>
                  <a:srgbClr val="000000"/>
                </a:solidFill>
              </a:rPr>
              <a:t>Реєстрація авто у МРЕВ</a:t>
            </a:r>
          </a:p>
          <a:p>
            <a:pPr indent="-361950" lvl="0" marL="457200" rtl="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en" sz="2100">
                <a:solidFill>
                  <a:srgbClr val="000000"/>
                </a:solidFill>
              </a:rPr>
              <a:t>Видача довідки про доходи</a:t>
            </a:r>
          </a:p>
          <a:p>
            <a:pPr indent="-361950" lvl="0" marL="457200" rtl="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en" sz="2100">
                <a:solidFill>
                  <a:srgbClr val="000000"/>
                </a:solidFill>
              </a:rPr>
              <a:t>Звернення до керівника державної установи</a:t>
            </a:r>
          </a:p>
        </p:txBody>
      </p:sp>
      <p:sp>
        <p:nvSpPr>
          <p:cNvPr id="62" name="Shape 62"/>
          <p:cNvSpPr/>
          <p:nvPr/>
        </p:nvSpPr>
        <p:spPr>
          <a:xfrm>
            <a:off x="6280925" y="2911400"/>
            <a:ext cx="2475600" cy="14385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/>
              <a:t>&gt;120.000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раз граждане уже воспользовались услугами на iGov.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Потенциал: </a:t>
            </a:r>
            <a:r>
              <a:rPr lang="en" u="sng"/>
              <a:t>~120 млн в год</a:t>
            </a:r>
          </a:p>
        </p:txBody>
      </p:sp>
      <p:sp>
        <p:nvSpPr>
          <p:cNvPr id="63" name="Shape 63"/>
          <p:cNvSpPr/>
          <p:nvPr/>
        </p:nvSpPr>
        <p:spPr>
          <a:xfrm>
            <a:off x="6280925" y="1246325"/>
            <a:ext cx="2475600" cy="14385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/>
              <a:t>210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Услуг запущено на iGov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(цель: все услуги – 1056 штук – до конца 2016 года)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ТОП-регионы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937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600">
                <a:solidFill>
                  <a:srgbClr val="000000"/>
                </a:solidFill>
              </a:rPr>
              <a:t>Днепропетровская область (192 услуги)</a:t>
            </a:r>
          </a:p>
          <a:p>
            <a:pPr indent="-3937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600">
                <a:solidFill>
                  <a:srgbClr val="000000"/>
                </a:solidFill>
              </a:rPr>
              <a:t>Хмельницкая область (93 услуги)</a:t>
            </a:r>
          </a:p>
          <a:p>
            <a:pPr indent="-3937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600">
                <a:solidFill>
                  <a:srgbClr val="000000"/>
                </a:solidFill>
              </a:rPr>
              <a:t>Тернопольская область (56 услуг)</a:t>
            </a:r>
          </a:p>
          <a:p>
            <a:pPr indent="-3937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600">
                <a:solidFill>
                  <a:srgbClr val="000000"/>
                </a:solidFill>
              </a:rPr>
              <a:t>Киевская область (78 услуг)</a:t>
            </a:r>
          </a:p>
          <a:p>
            <a:pPr indent="-3937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600">
                <a:solidFill>
                  <a:srgbClr val="000000"/>
                </a:solidFill>
              </a:rPr>
              <a:t>…</a:t>
            </a:r>
          </a:p>
          <a:p>
            <a:pPr indent="-393700" lvl="0" marL="4572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600">
                <a:solidFill>
                  <a:srgbClr val="000000"/>
                </a:solidFill>
              </a:rPr>
              <a:t>Всего подключено 17 областей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715725" y="1325475"/>
            <a:ext cx="2475600" cy="1438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/>
              <a:t>212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волонтеров первого уровня (из них половина – разработчики)</a:t>
            </a:r>
          </a:p>
        </p:txBody>
      </p:sp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iGov – волонтерский проект</a:t>
            </a:r>
          </a:p>
        </p:txBody>
      </p:sp>
      <p:sp>
        <p:nvSpPr>
          <p:cNvPr id="76" name="Shape 76"/>
          <p:cNvSpPr/>
          <p:nvPr/>
        </p:nvSpPr>
        <p:spPr>
          <a:xfrm>
            <a:off x="715725" y="3071725"/>
            <a:ext cx="2475600" cy="1438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/>
              <a:t>23482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волонтеров второго уровня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0726" y="1262150"/>
            <a:ext cx="4971301" cy="324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3600750" y="3891150"/>
            <a:ext cx="1855800" cy="8739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solidFill>
                  <a:srgbClr val="FFFFFF"/>
                </a:solidFill>
              </a:rPr>
              <a:t>После аудита</a:t>
            </a:r>
          </a:p>
        </p:txBody>
      </p:sp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Идем по пути ProZorro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725" y="1490800"/>
            <a:ext cx="2357249" cy="87377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692300" y="3891150"/>
            <a:ext cx="1790100" cy="8739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solidFill>
                  <a:srgbClr val="FFFFFF"/>
                </a:solidFill>
              </a:rPr>
              <a:t>OpenSource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6497575" y="3891150"/>
            <a:ext cx="1790100" cy="8739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solidFill>
                  <a:srgbClr val="FFFFFF"/>
                </a:solidFill>
              </a:rPr>
              <a:t>Посля 80% реализации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7942" y="1643187"/>
            <a:ext cx="1855700" cy="123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2266" y="1350087"/>
            <a:ext cx="2020718" cy="18207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Shape 89"/>
          <p:cNvCxnSpPr/>
          <p:nvPr/>
        </p:nvCxnSpPr>
        <p:spPr>
          <a:xfrm>
            <a:off x="2482400" y="4328100"/>
            <a:ext cx="940800" cy="0"/>
          </a:xfrm>
          <a:prstGeom prst="straightConnector1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90" name="Shape 90"/>
          <p:cNvCxnSpPr/>
          <p:nvPr/>
        </p:nvCxnSpPr>
        <p:spPr>
          <a:xfrm>
            <a:off x="5390850" y="4328100"/>
            <a:ext cx="940800" cy="0"/>
          </a:xfrm>
          <a:prstGeom prst="straightConnector1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91" name="Shape 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050" y="2523275"/>
            <a:ext cx="1790250" cy="46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Спонсоры iGov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28318"/>
            <a:ext cx="9143998" cy="4102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0" y="1375425"/>
            <a:ext cx="9144000" cy="234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000">
                <a:solidFill>
                  <a:srgbClr val="000000"/>
                </a:solidFill>
              </a:rPr>
              <a:t>Как взаимодействовать с государством?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</a:rPr>
              <a:t>Несколько обощений из нашего опыта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0" y="2572100"/>
            <a:ext cx="9144000" cy="139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000">
                <a:solidFill>
                  <a:srgbClr val="000000"/>
                </a:solidFill>
              </a:rPr>
              <a:t>Идите от частного к общему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5575" y="1309693"/>
            <a:ext cx="1074999" cy="113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0" y="2572100"/>
            <a:ext cx="9144000" cy="139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000">
                <a:solidFill>
                  <a:srgbClr val="000000"/>
                </a:solidFill>
              </a:rPr>
              <a:t>Заходите снизу, сверху, сбоку…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2376" y="1318400"/>
            <a:ext cx="1158050" cy="11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